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Assistant Regular" panose="020B0604020202020204" charset="-79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 autoAdjust="0"/>
    <p:restoredTop sz="94626" autoAdjust="0"/>
  </p:normalViewPr>
  <p:slideViewPr>
    <p:cSldViewPr>
      <p:cViewPr>
        <p:scale>
          <a:sx n="75" d="100"/>
          <a:sy n="75" d="100"/>
        </p:scale>
        <p:origin x="145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4B77-720D-EC40-8287-07E246F955E5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2C9C-E11F-4C49-AAA4-B93116E5A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1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92C9C-E11F-4C49-AAA4-B93116E5AE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20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9112" cy="10693400"/>
            <a:chOff x="0" y="0"/>
            <a:chExt cx="917424" cy="38119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424" cy="3811986"/>
            </a:xfrm>
            <a:custGeom>
              <a:avLst/>
              <a:gdLst/>
              <a:ahLst/>
              <a:cxnLst/>
              <a:rect l="l" t="t" r="r" b="b"/>
              <a:pathLst>
                <a:path w="917424" h="3811986">
                  <a:moveTo>
                    <a:pt x="0" y="0"/>
                  </a:moveTo>
                  <a:lnTo>
                    <a:pt x="917424" y="0"/>
                  </a:lnTo>
                  <a:lnTo>
                    <a:pt x="917424" y="3811986"/>
                  </a:lnTo>
                  <a:lnTo>
                    <a:pt x="0" y="3811986"/>
                  </a:lnTo>
                  <a:close/>
                </a:path>
              </a:pathLst>
            </a:custGeom>
            <a:solidFill>
              <a:srgbClr val="335384"/>
            </a:solidFill>
          </p:spPr>
          <p:txBody>
            <a:bodyPr/>
            <a:lstStyle/>
            <a:p>
              <a:endParaRPr lang="it-IT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0946" y="3218880"/>
            <a:ext cx="98843" cy="1482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889" y="4356695"/>
            <a:ext cx="155003" cy="155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545" y="3574529"/>
            <a:ext cx="155647" cy="1556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23338" y="8366584"/>
            <a:ext cx="72902" cy="138079"/>
            <a:chOff x="0" y="0"/>
            <a:chExt cx="1450340" cy="2747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0340" cy="2747010"/>
            </a:xfrm>
            <a:custGeom>
              <a:avLst/>
              <a:gdLst/>
              <a:ahLst/>
              <a:cxnLst/>
              <a:rect l="l" t="t" r="r" b="b"/>
              <a:pathLst>
                <a:path w="1450340" h="2747010">
                  <a:moveTo>
                    <a:pt x="0" y="0"/>
                  </a:moveTo>
                  <a:lnTo>
                    <a:pt x="0" y="2747010"/>
                  </a:lnTo>
                  <a:lnTo>
                    <a:pt x="725170" y="2114550"/>
                  </a:lnTo>
                  <a:lnTo>
                    <a:pt x="1450340" y="2747010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23338" y="9322443"/>
            <a:ext cx="72902" cy="138079"/>
            <a:chOff x="0" y="0"/>
            <a:chExt cx="1450340" cy="27470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0340" cy="2747010"/>
            </a:xfrm>
            <a:custGeom>
              <a:avLst/>
              <a:gdLst/>
              <a:ahLst/>
              <a:cxnLst/>
              <a:rect l="l" t="t" r="r" b="b"/>
              <a:pathLst>
                <a:path w="1450340" h="2747010">
                  <a:moveTo>
                    <a:pt x="0" y="0"/>
                  </a:moveTo>
                  <a:lnTo>
                    <a:pt x="0" y="2747010"/>
                  </a:lnTo>
                  <a:lnTo>
                    <a:pt x="725170" y="2114550"/>
                  </a:lnTo>
                  <a:lnTo>
                    <a:pt x="1450340" y="2747010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6783" y="5420879"/>
            <a:ext cx="113219" cy="1132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5894" y="6220250"/>
            <a:ext cx="134995" cy="956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71721" y="7173799"/>
            <a:ext cx="124107" cy="1241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66783" y="7966263"/>
            <a:ext cx="1902383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"/>
              </a:lnSpc>
              <a:spcBef>
                <a:spcPct val="0"/>
              </a:spcBef>
            </a:pPr>
            <a:r>
              <a:rPr lang="en-US" sz="800" b="1" spc="212" dirty="0">
                <a:solidFill>
                  <a:srgbClr val="FFFFFF"/>
                </a:solidFill>
              </a:rPr>
              <a:t>INTERESSI</a:t>
            </a:r>
            <a:r>
              <a:rPr lang="en-US" sz="600" b="1" spc="212" dirty="0">
                <a:solidFill>
                  <a:srgbClr val="FFFFFF"/>
                </a:solidFill>
              </a:rPr>
              <a:t> </a:t>
            </a:r>
            <a:r>
              <a:rPr lang="en-US" sz="800" b="1" spc="212" dirty="0">
                <a:solidFill>
                  <a:srgbClr val="FFFFFF"/>
                </a:solidFill>
              </a:rPr>
              <a:t>PERSONALI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0715" y="8313685"/>
            <a:ext cx="1466734" cy="69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en-US" sz="786" spc="39" dirty="0">
                <a:solidFill>
                  <a:srgbClr val="FFFFFF"/>
                </a:solidFill>
              </a:rPr>
              <a:t>Teatro:  </a:t>
            </a:r>
            <a:r>
              <a:rPr lang="it-IT" sz="786" spc="39" dirty="0">
                <a:solidFill>
                  <a:srgbClr val="FFFFFF"/>
                </a:solidFill>
              </a:rPr>
              <a:t>q</a:t>
            </a:r>
            <a:r>
              <a:rPr lang="it-IT" sz="786" u="none" spc="39" dirty="0">
                <a:solidFill>
                  <a:srgbClr val="FFFFFF"/>
                </a:solidFill>
              </a:rPr>
              <a:t>uesta attività mi ha permesso di accrescere le mie doti di public </a:t>
            </a:r>
            <a:r>
              <a:rPr lang="en-GB" sz="786" u="none" spc="39" dirty="0">
                <a:solidFill>
                  <a:srgbClr val="FFFFFF"/>
                </a:solidFill>
              </a:rPr>
              <a:t>speaking </a:t>
            </a:r>
            <a:r>
              <a:rPr lang="it-IT" sz="786" u="none" spc="39" dirty="0">
                <a:solidFill>
                  <a:srgbClr val="FFFFFF"/>
                </a:solidFill>
              </a:rPr>
              <a:t>e ha contribuito a migliorare il mio standing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6928" y="3204098"/>
            <a:ext cx="1466734" cy="14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4"/>
              </a:lnSpc>
              <a:spcBef>
                <a:spcPct val="0"/>
              </a:spcBef>
            </a:pPr>
            <a:r>
              <a:rPr lang="en-US" sz="800" spc="42" dirty="0">
                <a:solidFill>
                  <a:srgbClr val="FFFFFF"/>
                </a:solidFill>
              </a:rPr>
              <a:t>Via xx Milano, 20100</a:t>
            </a:r>
            <a:r>
              <a:rPr lang="en-US" sz="800" u="none" spc="42" dirty="0">
                <a:solidFill>
                  <a:srgbClr val="FFFFFF"/>
                </a:solidFill>
              </a:rPr>
              <a:t> (MI)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6928" y="3956844"/>
            <a:ext cx="1466734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en-US" sz="800" spc="39" dirty="0" err="1">
                <a:solidFill>
                  <a:srgbClr val="FFFFFF"/>
                </a:solidFill>
                <a:latin typeface="+mj-lt"/>
              </a:rPr>
              <a:t>Contatto</a:t>
            </a:r>
            <a:r>
              <a:rPr lang="en-US" sz="800" spc="39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800" spc="39" dirty="0" err="1">
                <a:solidFill>
                  <a:srgbClr val="FFFFFF"/>
                </a:solidFill>
                <a:latin typeface="+mj-lt"/>
              </a:rPr>
              <a:t>telefonico</a:t>
            </a:r>
            <a:r>
              <a:rPr lang="en-US" sz="800" spc="39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880" y="3573176"/>
            <a:ext cx="1466734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it-IT" sz="800" spc="39" dirty="0" err="1">
                <a:solidFill>
                  <a:srgbClr val="FFFFFF"/>
                </a:solidFill>
              </a:rPr>
              <a:t>luisa.rossixxx@icloud.com</a:t>
            </a:r>
            <a:endParaRPr lang="it-IT" sz="800" spc="39" dirty="0">
              <a:solidFill>
                <a:srgbClr val="FFFFFF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4789" y="2812185"/>
            <a:ext cx="1806618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7"/>
              </a:lnSpc>
              <a:spcBef>
                <a:spcPct val="0"/>
              </a:spcBef>
            </a:pPr>
            <a:r>
              <a:rPr lang="en-US" sz="800" b="1" u="none" spc="231" dirty="0">
                <a:solidFill>
                  <a:srgbClr val="FFFFFF"/>
                </a:solidFill>
                <a:latin typeface="+mj-lt"/>
              </a:rPr>
              <a:t>CONTATTI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5894" y="5052725"/>
            <a:ext cx="1851269" cy="123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5"/>
              </a:lnSpc>
              <a:spcBef>
                <a:spcPct val="0"/>
              </a:spcBef>
            </a:pPr>
            <a:r>
              <a:rPr lang="en-US" sz="800" b="1" spc="212" dirty="0">
                <a:solidFill>
                  <a:srgbClr val="FFFFFF"/>
                </a:solidFill>
              </a:rPr>
              <a:t>CERTIFICATI</a:t>
            </a:r>
            <a:r>
              <a:rPr lang="en-US" sz="600" b="1" spc="212" dirty="0">
                <a:solidFill>
                  <a:srgbClr val="FFFFFF"/>
                </a:solidFill>
              </a:rPr>
              <a:t> </a:t>
            </a:r>
            <a:r>
              <a:rPr lang="en-US" sz="800" b="1" spc="212" dirty="0">
                <a:solidFill>
                  <a:srgbClr val="FFFFFF"/>
                </a:solidFill>
              </a:rPr>
              <a:t>E</a:t>
            </a:r>
            <a:r>
              <a:rPr lang="en-US" sz="600" b="1" spc="212" dirty="0">
                <a:solidFill>
                  <a:srgbClr val="FFFFFF"/>
                </a:solidFill>
              </a:rPr>
              <a:t> </a:t>
            </a:r>
            <a:r>
              <a:rPr lang="en-US" sz="800" b="1" spc="212" dirty="0">
                <a:solidFill>
                  <a:srgbClr val="FFFFFF"/>
                </a:solidFill>
              </a:rPr>
              <a:t>COMPETENZE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4880" y="5409365"/>
            <a:ext cx="1466734" cy="132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it-IT" sz="800" spc="39" dirty="0">
                <a:solidFill>
                  <a:srgbClr val="FFFFFF"/>
                </a:solidFill>
                <a:latin typeface="+mj-lt"/>
              </a:rPr>
              <a:t>Competenze linguistiche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4880" y="5612879"/>
            <a:ext cx="1466734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 err="1">
                <a:solidFill>
                  <a:srgbClr val="FFFFFF"/>
                </a:solidFill>
                <a:latin typeface="+mj-lt"/>
              </a:rPr>
              <a:t>Italiano</a:t>
            </a:r>
            <a:r>
              <a:rPr lang="en-US" sz="800" spc="32" dirty="0">
                <a:solidFill>
                  <a:srgbClr val="FFFFFF"/>
                </a:solidFill>
                <a:latin typeface="+mj-lt"/>
              </a:rPr>
              <a:t>: </a:t>
            </a:r>
            <a:r>
              <a:rPr lang="en-US" sz="800" spc="32" dirty="0" err="1">
                <a:solidFill>
                  <a:srgbClr val="FFFFFF"/>
                </a:solidFill>
                <a:latin typeface="+mj-lt"/>
              </a:rPr>
              <a:t>madrelingua</a:t>
            </a:r>
            <a:endParaRPr lang="en-US" sz="800" spc="32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0715" y="6193842"/>
            <a:ext cx="1466734" cy="132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en-US" sz="800" spc="39" dirty="0" err="1">
                <a:solidFill>
                  <a:srgbClr val="FFFFFF"/>
                </a:solidFill>
                <a:latin typeface="+mj-lt"/>
              </a:rPr>
              <a:t>Competenze</a:t>
            </a:r>
            <a:r>
              <a:rPr lang="en-US" sz="800" spc="39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800" spc="39" dirty="0" err="1">
                <a:solidFill>
                  <a:srgbClr val="FFFFFF"/>
                </a:solidFill>
                <a:latin typeface="+mj-lt"/>
              </a:rPr>
              <a:t>informatiche</a:t>
            </a:r>
            <a:endParaRPr lang="en-US" sz="800" spc="39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208917" y="1535542"/>
            <a:ext cx="3908303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5"/>
              </a:lnSpc>
            </a:pPr>
            <a:r>
              <a:rPr lang="en-US" sz="1250" spc="375" dirty="0">
                <a:solidFill>
                  <a:srgbClr val="5BA7D1"/>
                </a:solidFill>
                <a:latin typeface="+mj-lt"/>
              </a:rPr>
              <a:t>FINANCIAL ANALYST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98046" y="1016723"/>
            <a:ext cx="390830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8"/>
              </a:lnSpc>
            </a:pPr>
            <a:r>
              <a:rPr lang="en-US" sz="3090" spc="114" dirty="0">
                <a:solidFill>
                  <a:srgbClr val="335384"/>
                </a:solidFill>
                <a:latin typeface="+mj-lt"/>
              </a:rPr>
              <a:t>LUISA ROSSI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208920" y="8040160"/>
            <a:ext cx="3914752" cy="1859628"/>
            <a:chOff x="0" y="-19050"/>
            <a:chExt cx="5219671" cy="2479506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19050"/>
              <a:ext cx="5211070" cy="22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81"/>
                </a:lnSpc>
                <a:spcBef>
                  <a:spcPct val="0"/>
                </a:spcBef>
              </a:pPr>
              <a:r>
                <a:rPr lang="it-IT" sz="972" u="none" spc="291" dirty="0">
                  <a:solidFill>
                    <a:srgbClr val="5BA7D1"/>
                  </a:solidFill>
                  <a:latin typeface="+mj-lt"/>
                </a:rPr>
                <a:t>FORMAZIONE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601" y="333470"/>
              <a:ext cx="5211070" cy="2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r>
                <a:rPr lang="it-IT" sz="1200" b="1" spc="60" dirty="0">
                  <a:solidFill>
                    <a:srgbClr val="444440"/>
                  </a:solidFill>
                  <a:latin typeface="+mj-lt"/>
                </a:rPr>
                <a:t>Master in Accounting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599" y="1557842"/>
              <a:ext cx="5211072" cy="247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539"/>
                </a:lnSpc>
                <a:spcBef>
                  <a:spcPct val="0"/>
                </a:spcBef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Lara Business School | Gennaio 2012 - Settembre 2015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33779"/>
              <a:ext cx="5211070" cy="299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endParaRPr lang="it-I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2212525"/>
              <a:ext cx="5211070" cy="24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35"/>
                </a:lnSpc>
                <a:spcBef>
                  <a:spcPct val="0"/>
                </a:spcBef>
              </a:pPr>
              <a:endParaRPr lang="it-IT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198047" y="2057805"/>
            <a:ext cx="3908303" cy="95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it-IT" sz="1050" spc="54" dirty="0">
                <a:solidFill>
                  <a:srgbClr val="44444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Financial Analyst con 5 anni di esperienza. Desiderosa di applicare comprovate capacità di analisi di bilancio dell'azienda per stabilirne lo stato di salute, definirne la struttura, la redditività e valutarne le prospettive economiche.</a:t>
            </a:r>
          </a:p>
          <a:p>
            <a:pPr>
              <a:lnSpc>
                <a:spcPts val="1539"/>
              </a:lnSpc>
            </a:pPr>
            <a:endParaRPr lang="it-IT" sz="1099" spc="54" dirty="0">
              <a:solidFill>
                <a:srgbClr val="444440"/>
              </a:solidFill>
              <a:latin typeface="Assistant Regular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3215369" y="3304806"/>
            <a:ext cx="3914201" cy="4490084"/>
            <a:chOff x="-5041" y="-19049"/>
            <a:chExt cx="5218934" cy="5986778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049"/>
              <a:ext cx="5211070" cy="22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81"/>
                </a:lnSpc>
                <a:spcBef>
                  <a:spcPct val="0"/>
                </a:spcBef>
              </a:pPr>
              <a:r>
                <a:rPr lang="it-IT" sz="972" u="none" spc="291" dirty="0">
                  <a:solidFill>
                    <a:srgbClr val="5BA7D1"/>
                  </a:solidFill>
                  <a:latin typeface="+mj-lt"/>
                </a:rPr>
                <a:t>ESPERIENZE LAVORATIVE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5041" y="1013746"/>
              <a:ext cx="5211070" cy="1780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Predisposizione di business </a:t>
              </a:r>
              <a:r>
                <a:rPr lang="en-GB" sz="1050" spc="54" dirty="0">
                  <a:solidFill>
                    <a:srgbClr val="444440"/>
                  </a:solidFill>
                  <a:latin typeface="+mj-lt"/>
                </a:rPr>
                <a:t>plan</a:t>
              </a: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, budget di esercizio e piani finanziari</a:t>
              </a:r>
            </a:p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Elaborazione di modelli finanziari ed identificazione degli impatti finanziari delle diverse variabili aziendali </a:t>
              </a:r>
            </a:p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Supporto all’analisi delle opportunità di investimento, della fattibilità e della profittabilità dei progetti</a:t>
              </a:r>
            </a:p>
            <a:p>
              <a:pPr algn="l">
                <a:lnSpc>
                  <a:spcPts val="1539"/>
                </a:lnSpc>
              </a:pPr>
              <a:endParaRPr lang="it-IT" sz="1099" spc="54" dirty="0">
                <a:solidFill>
                  <a:srgbClr val="444440"/>
                </a:solidFill>
                <a:latin typeface="Assistant Regular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306768"/>
              <a:ext cx="5211070" cy="2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r>
                <a:rPr lang="it-IT" sz="1200" b="1" spc="60" dirty="0">
                  <a:solidFill>
                    <a:srgbClr val="444440"/>
                  </a:solidFill>
                </a:rPr>
                <a:t>Financial Analyst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-4" y="669568"/>
              <a:ext cx="5211070" cy="24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39"/>
                </a:lnSpc>
                <a:spcBef>
                  <a:spcPct val="0"/>
                </a:spcBef>
              </a:pPr>
              <a:r>
                <a:rPr lang="it-IT" sz="1099" i="1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Social</a:t>
              </a:r>
              <a:r>
                <a:rPr lang="fr-FR" sz="1099" i="1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it-IT" sz="1099" i="1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Spa</a:t>
              </a:r>
              <a:r>
                <a:rPr lang="it-IT" sz="1099" i="1" u="none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| Milano | Settembre 2018 - Presente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-3" y="3674024"/>
              <a:ext cx="5211070" cy="2293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Supporto alla strutturazione di operazioni, back </a:t>
              </a:r>
              <a:r>
                <a:rPr lang="en-GB" sz="1050" spc="54" dirty="0">
                  <a:solidFill>
                    <a:srgbClr val="444440"/>
                  </a:solidFill>
                  <a:latin typeface="+mj-lt"/>
                </a:rPr>
                <a:t>testing </a:t>
              </a: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delle</a:t>
              </a:r>
              <a:r>
                <a:rPr lang="en-GB" sz="1050" spc="54" dirty="0">
                  <a:solidFill>
                    <a:srgbClr val="444440"/>
                  </a:solidFill>
                  <a:latin typeface="+mj-lt"/>
                </a:rPr>
                <a:t> assumption</a:t>
              </a: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, analisi statistiche</a:t>
              </a:r>
            </a:p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Analisi delle performance delle attività e delle passività strutturate</a:t>
              </a:r>
            </a:p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Assistenza nella definizione delle strategie di gestione dei portafogli </a:t>
              </a:r>
            </a:p>
            <a:p>
              <a:pPr marL="181609" lvl="1" indent="-90805">
                <a:lnSpc>
                  <a:spcPts val="1539"/>
                </a:lnSpc>
                <a:buFont typeface="Arial"/>
                <a:buChar char="•"/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Interazione con i clienti e predisposizione della reportistica periodica </a:t>
              </a:r>
            </a:p>
            <a:p>
              <a:pPr algn="l">
                <a:lnSpc>
                  <a:spcPts val="1539"/>
                </a:lnSpc>
              </a:pPr>
              <a:endParaRPr lang="it-IT" sz="1099" spc="54" dirty="0">
                <a:solidFill>
                  <a:srgbClr val="444440"/>
                </a:solidFill>
                <a:latin typeface="Assistant Regular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823" y="2956228"/>
              <a:ext cx="5211070" cy="2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r>
                <a:rPr lang="it-IT" sz="1200" b="1" spc="60" dirty="0">
                  <a:solidFill>
                    <a:srgbClr val="444440"/>
                  </a:solidFill>
                </a:rPr>
                <a:t>Junior </a:t>
              </a:r>
              <a:r>
                <a:rPr lang="en-GB" sz="1200" b="1" spc="60" dirty="0">
                  <a:solidFill>
                    <a:srgbClr val="444440"/>
                  </a:solidFill>
                </a:rPr>
                <a:t>Investment</a:t>
              </a:r>
              <a:r>
                <a:rPr lang="it-IT" sz="1200" b="1" spc="60" dirty="0">
                  <a:solidFill>
                    <a:srgbClr val="444440"/>
                  </a:solidFill>
                </a:rPr>
                <a:t> Analyst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-5041" y="3318028"/>
              <a:ext cx="5211070" cy="24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39"/>
                </a:lnSpc>
                <a:spcBef>
                  <a:spcPct val="0"/>
                </a:spcBef>
              </a:pPr>
              <a:r>
                <a:rPr lang="it-IT" sz="1099" i="1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Milano Spa</a:t>
              </a:r>
              <a:r>
                <a:rPr lang="it-IT" sz="1099" i="1" u="none" spc="54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| Milano | Settembre 2017- Settembre 2018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814880" y="9280780"/>
            <a:ext cx="1466734" cy="69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it-IT" sz="786" spc="39" dirty="0">
                <a:solidFill>
                  <a:srgbClr val="FFFFFF"/>
                </a:solidFill>
              </a:rPr>
              <a:t>Pallavolo:  sport che pratico dall’età di 8 anni e che mi ha permesso di sviluppare uno spiccato senso di solidarietà, lealtà e autocontrollo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4579" y="5756335"/>
            <a:ext cx="1466734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>
                <a:solidFill>
                  <a:srgbClr val="FFFFFF"/>
                </a:solidFill>
                <a:latin typeface="+mj-lt"/>
              </a:rPr>
              <a:t>Inglese: </a:t>
            </a:r>
            <a:r>
              <a:rPr lang="en-US" sz="800" spc="32" dirty="0" err="1">
                <a:solidFill>
                  <a:srgbClr val="FFFFFF"/>
                </a:solidFill>
                <a:latin typeface="+mj-lt"/>
              </a:rPr>
              <a:t>fluente</a:t>
            </a:r>
            <a:endParaRPr lang="en-US" sz="800" spc="32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05708" y="6440476"/>
            <a:ext cx="1466734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>
                <a:solidFill>
                  <a:srgbClr val="FFFFFF"/>
                </a:solidFill>
                <a:latin typeface="+mj-lt"/>
              </a:rPr>
              <a:t>Word: </a:t>
            </a:r>
            <a:r>
              <a:rPr lang="en-US" sz="800" spc="32" dirty="0" err="1">
                <a:solidFill>
                  <a:srgbClr val="FFFFFF"/>
                </a:solidFill>
                <a:latin typeface="+mj-lt"/>
              </a:rPr>
              <a:t>avanzato</a:t>
            </a:r>
            <a:endParaRPr lang="en-US" sz="800" spc="32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02886" y="6592421"/>
            <a:ext cx="1466734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>
                <a:solidFill>
                  <a:srgbClr val="FFFFFF"/>
                </a:solidFill>
              </a:rPr>
              <a:t>Power Point: </a:t>
            </a:r>
            <a:r>
              <a:rPr lang="en-US" sz="800" spc="32" dirty="0" err="1">
                <a:solidFill>
                  <a:srgbClr val="FFFFFF"/>
                </a:solidFill>
              </a:rPr>
              <a:t>avanzato</a:t>
            </a:r>
            <a:endParaRPr lang="en-US" sz="800" spc="32" dirty="0">
              <a:solidFill>
                <a:srgbClr val="FFFFFF"/>
              </a:solidFill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00715" y="6741388"/>
            <a:ext cx="1466734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>
                <a:solidFill>
                  <a:srgbClr val="FFFFFF"/>
                </a:solidFill>
              </a:rPr>
              <a:t>Excel: </a:t>
            </a:r>
            <a:r>
              <a:rPr lang="en-US" sz="800" spc="32" dirty="0" err="1">
                <a:solidFill>
                  <a:srgbClr val="FFFFFF"/>
                </a:solidFill>
              </a:rPr>
              <a:t>avanzato</a:t>
            </a:r>
            <a:endParaRPr lang="en-US" sz="800" spc="32" dirty="0">
              <a:solidFill>
                <a:srgbClr val="FFFFFF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14880" y="7165049"/>
            <a:ext cx="1466734" cy="13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en-US" sz="800" spc="39" dirty="0" err="1">
                <a:solidFill>
                  <a:srgbClr val="FFFFFF"/>
                </a:solidFill>
              </a:rPr>
              <a:t>Certificazioni</a:t>
            </a:r>
            <a:endParaRPr lang="en-US" sz="800" spc="39" dirty="0">
              <a:solidFill>
                <a:srgbClr val="FFFFFF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800715" y="7378969"/>
            <a:ext cx="1466734" cy="11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1"/>
              </a:lnSpc>
              <a:spcBef>
                <a:spcPct val="0"/>
              </a:spcBef>
            </a:pPr>
            <a:r>
              <a:rPr lang="en-US" sz="800" spc="32" dirty="0">
                <a:solidFill>
                  <a:srgbClr val="FFFFFF"/>
                </a:solidFill>
              </a:rPr>
              <a:t>IELTS  C1 (</a:t>
            </a:r>
            <a:r>
              <a:rPr lang="it-IT" sz="800" spc="32" dirty="0">
                <a:solidFill>
                  <a:srgbClr val="FFFFFF"/>
                </a:solidFill>
              </a:rPr>
              <a:t>Settembre</a:t>
            </a:r>
            <a:r>
              <a:rPr lang="en-US" sz="800" spc="32" dirty="0">
                <a:solidFill>
                  <a:srgbClr val="FFFFFF"/>
                </a:solidFill>
              </a:rPr>
              <a:t> 2018)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158204" y="8542747"/>
            <a:ext cx="3994649" cy="1820517"/>
            <a:chOff x="-115127" y="616599"/>
            <a:chExt cx="5326197" cy="2427354"/>
          </a:xfrm>
        </p:grpSpPr>
        <p:sp>
          <p:nvSpPr>
            <p:cNvPr id="53" name="TextBox 53"/>
            <p:cNvSpPr txBox="1"/>
            <p:nvPr/>
          </p:nvSpPr>
          <p:spPr>
            <a:xfrm>
              <a:off x="-38907" y="1195337"/>
              <a:ext cx="5211069" cy="2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r>
                <a:rPr lang="it-IT" sz="1200" b="1" spc="60" dirty="0">
                  <a:solidFill>
                    <a:srgbClr val="444440"/>
                  </a:solidFill>
                  <a:latin typeface="+mj-lt"/>
                </a:rPr>
                <a:t>Laurea triennale in Economia e Finanza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-47508" y="616599"/>
              <a:ext cx="5211069" cy="24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39"/>
                </a:lnSpc>
                <a:spcBef>
                  <a:spcPct val="0"/>
                </a:spcBef>
              </a:pPr>
              <a:r>
                <a:rPr lang="it-IT" sz="1050" spc="54" dirty="0">
                  <a:solidFill>
                    <a:srgbClr val="444440"/>
                  </a:solidFill>
                  <a:latin typeface="+mj-lt"/>
                </a:rPr>
                <a:t>Lara Business School | Settembre 2015 - Giugno 2017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" y="1581851"/>
              <a:ext cx="5211069" cy="299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endParaRPr lang="it-IT" dirty="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-115127" y="2183547"/>
              <a:ext cx="5211069" cy="860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6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Autorizzo il trattamento dei dati personali </a:t>
              </a:r>
              <a:r>
                <a:rPr lang="it-IT" sz="600" i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contenuti nel mio curriculum vitae in base all’art. 13 del D. </a:t>
              </a:r>
              <a:r>
                <a:rPr lang="it-IT" sz="600" i="1" spc="-4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Lgs</a:t>
              </a:r>
              <a:r>
                <a:rPr lang="it-IT" sz="600" i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 196/2003 e all’art. 13 del Regolamento UE 2016/679 relativo alla protezione delle persone fisiche con riguardo al trattamento dei dati personali.</a:t>
              </a:r>
              <a:br>
                <a:rPr lang="it-IT" sz="600" i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it-IT" sz="600" i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sz="600" i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Firma</a:t>
              </a:r>
              <a:endParaRPr lang="it-IT" sz="6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it-IT" sz="600" i="1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Immagine 59" descr="Immagine che contiene persona, interni, sorridente, vicino&#10;&#10;Descrizione generata automaticamente">
            <a:extLst>
              <a:ext uri="{FF2B5EF4-FFF2-40B4-BE49-F238E27FC236}">
                <a16:creationId xmlns:a16="http://schemas.microsoft.com/office/drawing/2014/main" id="{1DC36E83-8765-424D-9DB1-F2A1EA26D0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713656"/>
            <a:ext cx="1833121" cy="1833121"/>
          </a:xfrm>
          <a:prstGeom prst="rect">
            <a:avLst/>
          </a:prstGeom>
        </p:spPr>
      </p:pic>
      <p:pic>
        <p:nvPicPr>
          <p:cNvPr id="68" name="Elemento grafico 67" descr="Cornetta con riempimento a tinta unita">
            <a:extLst>
              <a:ext uri="{FF2B5EF4-FFF2-40B4-BE49-F238E27FC236}">
                <a16:creationId xmlns:a16="http://schemas.microsoft.com/office/drawing/2014/main" id="{7276CE48-619E-FE48-9805-E1D9FBEB57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025" y="3967198"/>
            <a:ext cx="166730" cy="166730"/>
          </a:xfrm>
          <a:prstGeom prst="rect">
            <a:avLst/>
          </a:prstGeom>
        </p:spPr>
      </p:pic>
      <p:sp>
        <p:nvSpPr>
          <p:cNvPr id="70" name="TextBox 19">
            <a:extLst>
              <a:ext uri="{FF2B5EF4-FFF2-40B4-BE49-F238E27FC236}">
                <a16:creationId xmlns:a16="http://schemas.microsoft.com/office/drawing/2014/main" id="{40E708BD-C23A-0F46-86E2-4C65AD169E9D}"/>
              </a:ext>
            </a:extLst>
          </p:cNvPr>
          <p:cNvSpPr txBox="1"/>
          <p:nvPr/>
        </p:nvSpPr>
        <p:spPr>
          <a:xfrm>
            <a:off x="800715" y="4354838"/>
            <a:ext cx="1466734" cy="13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1"/>
              </a:lnSpc>
              <a:spcBef>
                <a:spcPct val="0"/>
              </a:spcBef>
            </a:pPr>
            <a:r>
              <a:rPr lang="en-US" sz="800" spc="39" dirty="0" err="1">
                <a:solidFill>
                  <a:srgbClr val="FFFFFF"/>
                </a:solidFill>
              </a:rPr>
              <a:t>Eventuale</a:t>
            </a:r>
            <a:r>
              <a:rPr lang="en-US" sz="800" spc="39" dirty="0">
                <a:solidFill>
                  <a:srgbClr val="FFFFFF"/>
                </a:solidFill>
              </a:rPr>
              <a:t> </a:t>
            </a:r>
            <a:r>
              <a:rPr lang="en-US" sz="800" spc="39" dirty="0" err="1">
                <a:solidFill>
                  <a:srgbClr val="FFFFFF"/>
                </a:solidFill>
              </a:rPr>
              <a:t>profilo</a:t>
            </a:r>
            <a:r>
              <a:rPr lang="en-US" sz="800" spc="39" dirty="0">
                <a:solidFill>
                  <a:srgbClr val="FFFFFF"/>
                </a:solidFill>
              </a:rPr>
              <a:t> </a:t>
            </a:r>
            <a:r>
              <a:rPr lang="en-US" sz="800" spc="39" dirty="0" err="1">
                <a:solidFill>
                  <a:srgbClr val="FFFFFF"/>
                </a:solidFill>
              </a:rPr>
              <a:t>Linkedin</a:t>
            </a:r>
            <a:endParaRPr lang="en-US" sz="800" spc="39" dirty="0">
              <a:solidFill>
                <a:srgbClr val="FFFFFF"/>
              </a:solidFill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E86C4608-0D72-4741-8F38-A72981A0AA95}"/>
              </a:ext>
            </a:extLst>
          </p:cNvPr>
          <p:cNvSpPr txBox="1"/>
          <p:nvPr/>
        </p:nvSpPr>
        <p:spPr>
          <a:xfrm>
            <a:off x="3329796" y="3157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323</Words>
  <Application>Microsoft Office PowerPoint</Application>
  <PresentationFormat>Personalizzato</PresentationFormat>
  <Paragraphs>41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Assistant Regular</vt:lpstr>
      <vt:lpstr>Times New Roman</vt:lpstr>
      <vt:lpstr>Arial</vt:lpstr>
      <vt:lpstr>Calibri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Light Blue Color Blocks Flight Attendant CV</dc:title>
  <cp:lastModifiedBy>Martina Di Palma</cp:lastModifiedBy>
  <cp:revision>15</cp:revision>
  <dcterms:created xsi:type="dcterms:W3CDTF">2006-08-16T00:00:00Z</dcterms:created>
  <dcterms:modified xsi:type="dcterms:W3CDTF">2023-06-22T15:22:04Z</dcterms:modified>
  <dc:identifier>DAFadbeBZyo</dc:identifier>
</cp:coreProperties>
</file>